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Academy"/>
      <p:regular r:id="rId12"/>
    </p:embeddedFont>
    <p:embeddedFont>
      <p:font typeface="Codec Pro Bold"/>
      <p:regular r:id="rId13"/>
    </p:embeddedFont>
    <p:embeddedFont>
      <p:font typeface="League Spartan"/>
      <p:regular r:id="rId14"/>
    </p:embeddedFont>
    <p:embeddedFont>
      <p:font typeface="Poppins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6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4345752" y="-825227"/>
            <a:ext cx="11112227" cy="11112227"/>
          </a:xfrm>
          <a:custGeom>
            <a:avLst/>
            <a:gdLst/>
            <a:ahLst/>
            <a:cxnLst/>
            <a:rect l="l" t="t" r="r" b="b"/>
            <a:pathLst>
              <a:path w="11112227" h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06320" y="943019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942978" y="3460743"/>
            <a:ext cx="9209333" cy="286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SpEduOcrizer 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88608" y="1087774"/>
            <a:ext cx="255912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thynk unlimited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42978" y="6622051"/>
            <a:ext cx="9209333" cy="37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Empowering businesses through AI-driven document processing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268145" y="5725132"/>
            <a:ext cx="3751711" cy="684395"/>
            <a:chOff x="0" y="0"/>
            <a:chExt cx="1115391" cy="203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5391" cy="203472"/>
            </a:xfrm>
            <a:custGeom>
              <a:avLst/>
              <a:gdLst/>
              <a:ahLst/>
              <a:cxnLst/>
              <a:rect l="l" t="t" r="r" b="b"/>
              <a:pathLst>
                <a:path w="1115391" h="203472">
                  <a:moveTo>
                    <a:pt x="0" y="0"/>
                  </a:moveTo>
                  <a:lnTo>
                    <a:pt x="1115391" y="0"/>
                  </a:lnTo>
                  <a:lnTo>
                    <a:pt x="1115391" y="203472"/>
                  </a:lnTo>
                  <a:lnTo>
                    <a:pt x="0" y="20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7F7F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15391" cy="24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517060" y="4302440"/>
            <a:ext cx="9253880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05583" y="1173455"/>
            <a:ext cx="255912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thynk unlimited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98852" y="5923731"/>
            <a:ext cx="3307928" cy="36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</a:pPr>
            <a:r>
              <a:rPr lang="en-US" sz="2543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Get in touch with 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548933" y="2027215"/>
            <a:ext cx="8857462" cy="11413199"/>
          </a:xfrm>
          <a:custGeom>
            <a:avLst/>
            <a:gdLst/>
            <a:ahLst/>
            <a:cxnLst/>
            <a:rect l="l" t="t" r="r" b="b"/>
            <a:pathLst>
              <a:path w="8857462" h="11413199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45308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17787" y="3765660"/>
            <a:ext cx="8529915" cy="286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27595" y="1173455"/>
            <a:ext cx="255912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thynk unlimited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96367" y="1960540"/>
            <a:ext cx="8676718" cy="72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SpEduOcrizer AI?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AI-powered tool designed to: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 text from various file types (PDFs, images, PowerPoint, audio).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Summarize lengthy documents for quick insights.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questions based on the content for educational, training, or business purposes.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Supports multiple file formats.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Provides concise and accurate summaries.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Automates question creation for better learning and engagement.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enhance business efficiency by automating document processing and making information more accessible and actionable.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en-US" sz="241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21303" y="787152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9535" y="2803118"/>
            <a:ext cx="7921760" cy="409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4"/>
              </a:lnSpc>
            </a:pPr>
            <a:r>
              <a:rPr lang="en-US" sz="10886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Importance for Businesses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21295" y="606980"/>
            <a:ext cx="9186525" cy="913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SpEduOcrizer AI Matters: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Efficiency: Automates manual tasks like reading and summarizing documents, saving work hours.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Better Decision-Making: Summarized information helps businesses make faster, more informed decisions.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Learning &amp; Training: Automatically generates questions for employee training, quizzes, or assessments.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 Generation: Simplifies the creation of FAQs, blogs, and customer engagement content.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Compliance &amp; Accuracy: Ensures no important detail is missed during audits or legal reviews.</a:t>
            </a:r>
          </a:p>
          <a:p>
            <a:pPr algn="just">
              <a:lnSpc>
                <a:spcPts val="3386"/>
              </a:lnSpc>
            </a:pPr>
            <a:endParaRPr lang="en-US" sz="241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Benefits for Businesses: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operational costs by streamlining document processing.</a:t>
            </a:r>
          </a:p>
          <a:p>
            <a:pPr marL="522192" lvl="1" indent="-261096" algn="just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Improves productivity by accelerating access to relevant information.</a:t>
            </a:r>
          </a:p>
          <a:p>
            <a:pPr marL="522192" lvl="1" indent="-261096" algn="just">
              <a:lnSpc>
                <a:spcPts val="3386"/>
              </a:lnSpc>
              <a:spcBef>
                <a:spcPct val="0"/>
              </a:spcBef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Supports business growth by enhancing training programs and client communication.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en-US" sz="241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421303" y="8571420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548933" y="2027215"/>
            <a:ext cx="8857462" cy="11413199"/>
          </a:xfrm>
          <a:custGeom>
            <a:avLst/>
            <a:gdLst/>
            <a:ahLst/>
            <a:cxnLst/>
            <a:rect l="l" t="t" r="r" b="b"/>
            <a:pathLst>
              <a:path w="8857462" h="11413199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23814" y="3771786"/>
            <a:ext cx="8529915" cy="286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Business Use Cases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00809" y="821292"/>
            <a:ext cx="9202016" cy="857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92" lvl="1" indent="-261096" algn="just">
              <a:lnSpc>
                <a:spcPts val="3386"/>
              </a:lnSpc>
              <a:buAutoNum type="arabicPeriod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Legal Firms:</a:t>
            </a:r>
          </a:p>
          <a:p>
            <a:pPr marL="1044384" lvl="2" indent="-348128" algn="just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Quickly summarize lengthy contracts and legal documents.</a:t>
            </a:r>
          </a:p>
          <a:p>
            <a:pPr marL="1044384" lvl="2" indent="-348128" algn="just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key questions for client meetings or court preparation.</a:t>
            </a:r>
          </a:p>
          <a:p>
            <a:pPr marL="522192" lvl="1" indent="-261096" algn="just">
              <a:lnSpc>
                <a:spcPts val="3386"/>
              </a:lnSpc>
              <a:buAutoNum type="arabicPeriod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Educational Institutions:</a:t>
            </a:r>
          </a:p>
          <a:p>
            <a:pPr marL="1044384" lvl="2" indent="-348128" algn="just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Automatically create quizzes and assessments from textbooks or lecture notes.</a:t>
            </a:r>
          </a:p>
          <a:p>
            <a:pPr marL="1044384" lvl="2" indent="-348128" algn="just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Summarize research papers for quicker academic review.</a:t>
            </a:r>
          </a:p>
          <a:p>
            <a:pPr marL="522192" lvl="1" indent="-261096" algn="just">
              <a:lnSpc>
                <a:spcPts val="3386"/>
              </a:lnSpc>
              <a:buAutoNum type="arabicPeriod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 Support:</a:t>
            </a:r>
          </a:p>
          <a:p>
            <a:pPr marL="1044384" lvl="2" indent="-348128" algn="just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Summarize support tickets to improve response times.</a:t>
            </a:r>
          </a:p>
          <a:p>
            <a:pPr marL="1044384" lvl="2" indent="-348128" algn="just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FAQs based on customer inquiries for self-service portals.</a:t>
            </a:r>
          </a:p>
          <a:p>
            <a:pPr marL="522192" lvl="1" indent="-261096" algn="just">
              <a:lnSpc>
                <a:spcPts val="3386"/>
              </a:lnSpc>
              <a:buAutoNum type="arabicPeriod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Marketing Agencies:</a:t>
            </a:r>
          </a:p>
          <a:p>
            <a:pPr marL="1044384" lvl="2" indent="-348128" algn="just">
              <a:lnSpc>
                <a:spcPts val="3386"/>
              </a:lnSpc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Summarize reports and marketing materials for clients.</a:t>
            </a:r>
          </a:p>
          <a:p>
            <a:pPr marL="1044384" lvl="2" indent="-348128" algn="just">
              <a:lnSpc>
                <a:spcPts val="3386"/>
              </a:lnSpc>
              <a:spcBef>
                <a:spcPct val="0"/>
              </a:spcBef>
              <a:buFont typeface="Arial"/>
              <a:buChar char="⚬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presentation-ready content outlines or strategy guides.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02825" y="9115425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440050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22338" y="1173455"/>
            <a:ext cx="255912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thynk unlimited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95070" y="1784299"/>
            <a:ext cx="13097859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Workflow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20929" y="3567133"/>
            <a:ext cx="4288713" cy="4469382"/>
            <a:chOff x="0" y="0"/>
            <a:chExt cx="5718284" cy="5959176"/>
          </a:xfrm>
        </p:grpSpPr>
        <p:grpSp>
          <p:nvGrpSpPr>
            <p:cNvPr id="8" name="Group 8"/>
            <p:cNvGrpSpPr/>
            <p:nvPr/>
          </p:nvGrpSpPr>
          <p:grpSpPr>
            <a:xfrm>
              <a:off x="660591" y="401916"/>
              <a:ext cx="4397102" cy="3807692"/>
              <a:chOff x="0" y="0"/>
              <a:chExt cx="4282440" cy="370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4987" r="-14987"/>
                </a:stretch>
              </a:blipFill>
              <a:ln w="104775" cap="sq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9D5EE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60591" y="0"/>
              <a:ext cx="1124507" cy="112450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4435033"/>
              <a:ext cx="5718284" cy="556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2192" lvl="1" indent="-261096" algn="ctr">
                <a:lnSpc>
                  <a:spcPts val="3386"/>
                </a:lnSpc>
                <a:spcBef>
                  <a:spcPct val="0"/>
                </a:spcBef>
                <a:buAutoNum type="arabicPeriod"/>
              </a:pPr>
              <a:r>
                <a:rPr lang="en-US" sz="2418">
                  <a:solidFill>
                    <a:srgbClr val="FA85E2"/>
                  </a:solidFill>
                  <a:latin typeface="Poppins"/>
                  <a:ea typeface="Poppins"/>
                  <a:cs typeface="Poppins"/>
                  <a:sym typeface="Poppins"/>
                </a:rPr>
                <a:t>input Document/Media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8155" y="5109864"/>
              <a:ext cx="4921973" cy="849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9"/>
                </a:lnSpc>
                <a:spcBef>
                  <a:spcPct val="0"/>
                </a:spcBef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User uploads a file (PDF, image, PowerPoint, or audio).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00696" y="3446880"/>
            <a:ext cx="5156128" cy="5607990"/>
            <a:chOff x="0" y="0"/>
            <a:chExt cx="6874837" cy="7477320"/>
          </a:xfrm>
        </p:grpSpPr>
        <p:grpSp>
          <p:nvGrpSpPr>
            <p:cNvPr id="16" name="Group 16"/>
            <p:cNvGrpSpPr/>
            <p:nvPr/>
          </p:nvGrpSpPr>
          <p:grpSpPr>
            <a:xfrm>
              <a:off x="1122318" y="512746"/>
              <a:ext cx="4397102" cy="3807692"/>
              <a:chOff x="0" y="0"/>
              <a:chExt cx="4282440" cy="3708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2081" r="-32081"/>
                </a:stretch>
              </a:blipFill>
              <a:ln w="104775" cap="sq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9D5EE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599935" y="0"/>
              <a:ext cx="1124507" cy="112450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483138" y="4595371"/>
              <a:ext cx="3675462" cy="556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A85E2"/>
                  </a:solidFill>
                  <a:latin typeface="Poppins"/>
                  <a:ea typeface="Poppins"/>
                  <a:cs typeface="Poppins"/>
                  <a:sym typeface="Poppins"/>
                </a:rPr>
                <a:t>2. Text Extraction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332608"/>
              <a:ext cx="6874837" cy="2144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4694" lvl="1" indent="-197347" algn="ctr">
                <a:lnSpc>
                  <a:spcPts val="2559"/>
                </a:lnSpc>
                <a:buFont typeface="Arial"/>
                <a:buChar char="•"/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OCR for images or PDFs to convert text from images into digital format.</a:t>
              </a:r>
            </a:p>
            <a:p>
              <a:pPr marL="394694" lvl="1" indent="-197347" algn="ctr">
                <a:lnSpc>
                  <a:spcPts val="25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ASR (Automatic Speech Recognition) for audio files to convert speech to text.</a:t>
              </a:r>
            </a:p>
            <a:p>
              <a:pPr algn="ctr">
                <a:lnSpc>
                  <a:spcPts val="2559"/>
                </a:lnSpc>
                <a:spcBef>
                  <a:spcPct val="0"/>
                </a:spcBef>
              </a:pPr>
              <a:endPara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183453" y="3320156"/>
            <a:ext cx="5469820" cy="6382414"/>
            <a:chOff x="0" y="0"/>
            <a:chExt cx="7293094" cy="8509885"/>
          </a:xfrm>
        </p:grpSpPr>
        <p:grpSp>
          <p:nvGrpSpPr>
            <p:cNvPr id="24" name="Group 24"/>
            <p:cNvGrpSpPr/>
            <p:nvPr/>
          </p:nvGrpSpPr>
          <p:grpSpPr>
            <a:xfrm>
              <a:off x="1253365" y="562254"/>
              <a:ext cx="4397102" cy="3807692"/>
              <a:chOff x="0" y="0"/>
              <a:chExt cx="4282440" cy="3708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7730" r="-7730"/>
                </a:stretch>
              </a:blipFill>
              <a:ln w="104775" cap="sq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9D5EE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727866" y="0"/>
              <a:ext cx="1124507" cy="112450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694700" y="4557960"/>
              <a:ext cx="5514432" cy="867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7"/>
                </a:lnSpc>
              </a:pPr>
              <a:r>
                <a:rPr lang="en-US" sz="2418">
                  <a:solidFill>
                    <a:srgbClr val="FA85E2"/>
                  </a:solidFill>
                  <a:latin typeface="Poppins"/>
                  <a:ea typeface="Poppins"/>
                  <a:cs typeface="Poppins"/>
                  <a:sym typeface="Poppins"/>
                </a:rPr>
                <a:t>3. Summarization and Questions genertion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5501573"/>
              <a:ext cx="7293094" cy="300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4694" lvl="1" indent="-197347" algn="l">
                <a:lnSpc>
                  <a:spcPts val="2559"/>
                </a:lnSpc>
                <a:buFont typeface="Arial"/>
                <a:buChar char="•"/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system generates a concise summary of the extracted text using AI models like Llama 3.2.</a:t>
              </a:r>
            </a:p>
            <a:p>
              <a:pPr marL="394694" lvl="1" indent="-197347" algn="l">
                <a:lnSpc>
                  <a:spcPts val="25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system automatically creates questions based on the key points of the summarized text, useful for learning, review, or assessment.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548933" y="2027215"/>
            <a:ext cx="8857462" cy="11413199"/>
          </a:xfrm>
          <a:custGeom>
            <a:avLst/>
            <a:gdLst/>
            <a:ahLst/>
            <a:cxnLst/>
            <a:rect l="l" t="t" r="r" b="b"/>
            <a:pathLst>
              <a:path w="8857462" h="11413199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05890" y="5143500"/>
            <a:ext cx="16076220" cy="2047181"/>
          </a:xfrm>
          <a:custGeom>
            <a:avLst/>
            <a:gdLst/>
            <a:ahLst/>
            <a:cxnLst/>
            <a:rect l="l" t="t" r="r" b="b"/>
            <a:pathLst>
              <a:path w="16076220" h="2047181">
                <a:moveTo>
                  <a:pt x="0" y="0"/>
                </a:moveTo>
                <a:lnTo>
                  <a:pt x="16076220" y="0"/>
                </a:lnTo>
                <a:lnTo>
                  <a:pt x="16076220" y="2047181"/>
                </a:lnTo>
                <a:lnTo>
                  <a:pt x="0" y="2047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" b="-5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80868" y="1874809"/>
            <a:ext cx="13392536" cy="156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Workflow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21303" y="787152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74233" y="-299192"/>
            <a:ext cx="12939534" cy="10885383"/>
          </a:xfrm>
          <a:custGeom>
            <a:avLst/>
            <a:gdLst/>
            <a:ahLst/>
            <a:cxnLst/>
            <a:rect l="l" t="t" r="r" b="b"/>
            <a:pathLst>
              <a:path w="12939534" h="10885383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40050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322338" y="1173455"/>
            <a:ext cx="255912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thynk unlimited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6702" y="2146249"/>
            <a:ext cx="10654596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Key Benefits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53617" y="3427408"/>
            <a:ext cx="11780766" cy="600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Efficiency</a:t>
            </a:r>
          </a:p>
          <a:p>
            <a:pPr marL="522192" lvl="1" indent="-261096" algn="l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Automates repetitive tasks like document summarization and question generation.</a:t>
            </a:r>
          </a:p>
          <a:p>
            <a:pPr algn="l">
              <a:lnSpc>
                <a:spcPts val="3386"/>
              </a:lnSpc>
            </a:pPr>
            <a:endParaRPr lang="en-US" sz="241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</a:p>
          <a:p>
            <a:pPr marL="522192" lvl="1" indent="-261096" algn="l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Can handle multiple files at once, making it scalable for businesses.</a:t>
            </a:r>
          </a:p>
          <a:p>
            <a:pPr algn="l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Customizable</a:t>
            </a:r>
          </a:p>
          <a:p>
            <a:pPr algn="l">
              <a:lnSpc>
                <a:spcPts val="3386"/>
              </a:lnSpc>
            </a:pPr>
            <a:endParaRPr lang="en-US" sz="241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22192" lvl="1" indent="-261096" algn="l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Tailored to specific industries or needs (e.g., legal, educational, corporate).</a:t>
            </a:r>
          </a:p>
          <a:p>
            <a:pPr algn="l">
              <a:lnSpc>
                <a:spcPts val="3386"/>
              </a:lnSpc>
            </a:pPr>
            <a:endParaRPr lang="en-US" sz="241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Cost-effective</a:t>
            </a:r>
          </a:p>
          <a:p>
            <a:pPr marL="522192" lvl="1" indent="-261096" algn="l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the time and resources needed for manual document review.</a:t>
            </a:r>
          </a:p>
          <a:p>
            <a:pPr algn="l">
              <a:lnSpc>
                <a:spcPts val="3386"/>
              </a:lnSpc>
              <a:spcBef>
                <a:spcPct val="0"/>
              </a:spcBef>
            </a:pPr>
            <a:endParaRPr lang="en-US" sz="241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444" r="-10809" b="-160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4180361"/>
            <a:ext cx="8178096" cy="286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Real-World Impact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03712" y="1389647"/>
            <a:ext cx="9355588" cy="769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93"/>
              </a:lnSpc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Legal Industry</a:t>
            </a:r>
          </a:p>
          <a:p>
            <a:pPr marL="446224" lvl="1" indent="-223112" algn="just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Case: Automating contract review and summarization.</a:t>
            </a:r>
          </a:p>
          <a:p>
            <a:pPr marL="446224" lvl="1" indent="-223112" algn="just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Measurable Benefit: Reduces document processing time by up to 50%, allowing legal teams to focus on more complex tasks, leading to faster case resolution.</a:t>
            </a:r>
          </a:p>
          <a:p>
            <a:pPr algn="just">
              <a:lnSpc>
                <a:spcPts val="2893"/>
              </a:lnSpc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Educational Sector</a:t>
            </a:r>
          </a:p>
          <a:p>
            <a:pPr marL="446224" lvl="1" indent="-223112" algn="just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Case: Streamlining quiz creation from course materials.</a:t>
            </a:r>
          </a:p>
          <a:p>
            <a:pPr marL="446224" lvl="1" indent="-223112" algn="just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Measurable Benefit: Improves training outcomes by automating quizzes, resulting in a 20% increase in student engagement and comprehension scores.</a:t>
            </a:r>
          </a:p>
          <a:p>
            <a:pPr algn="just">
              <a:lnSpc>
                <a:spcPts val="2893"/>
              </a:lnSpc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Corporate Training</a:t>
            </a:r>
          </a:p>
          <a:p>
            <a:pPr marL="446224" lvl="1" indent="-223112" algn="just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Case: Creating summaries and quizzes for employee training manuals.</a:t>
            </a:r>
          </a:p>
          <a:p>
            <a:pPr marL="446224" lvl="1" indent="-223112" algn="just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Measurable Benefit: Cuts training time by 30%, accelerating employee onboarding and reducing costs associated with manual training sessions.</a:t>
            </a:r>
          </a:p>
          <a:p>
            <a:pPr algn="just">
              <a:lnSpc>
                <a:spcPts val="2893"/>
              </a:lnSpc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Research and Development</a:t>
            </a:r>
          </a:p>
          <a:p>
            <a:pPr marL="446224" lvl="1" indent="-223112" algn="just">
              <a:lnSpc>
                <a:spcPts val="2893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Case: Summarizing extensive research papers and generating discussion questions.</a:t>
            </a:r>
          </a:p>
          <a:p>
            <a:pPr marL="446224" lvl="1" indent="-223112" algn="just">
              <a:lnSpc>
                <a:spcPts val="2893"/>
              </a:lnSpc>
              <a:spcBef>
                <a:spcPct val="0"/>
              </a:spcBef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Measurable Benefit: Increases research productivity by 25%, enabling faster insights and innovation cycles.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66041" y="8613648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  <p:sp>
        <p:nvSpPr>
          <p:cNvPr id="7" name="Freeform 7"/>
          <p:cNvSpPr/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74233" y="-299192"/>
            <a:ext cx="12939534" cy="10885383"/>
          </a:xfrm>
          <a:custGeom>
            <a:avLst/>
            <a:gdLst/>
            <a:ahLst/>
            <a:cxnLst/>
            <a:rect l="l" t="t" r="r" b="b"/>
            <a:pathLst>
              <a:path w="12939534" h="10885383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40050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322338" y="1173455"/>
            <a:ext cx="255912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thynk unlimited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6702" y="2146249"/>
            <a:ext cx="10654596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53617" y="4003940"/>
            <a:ext cx="11780766" cy="514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92" lvl="1" indent="-261096" algn="ctr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Transformative Efficiency: The Document Analyzer streamlines document processing, automating tasks that were once time-consuming and resource-intensive.</a:t>
            </a:r>
          </a:p>
          <a:p>
            <a:pPr marL="522192" lvl="1" indent="-261096" algn="ctr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Scalable Solution: Designed to accommodate the growing needs of businesses, it can handle multiple documents simultaneously, enhancing productivity across teams.</a:t>
            </a:r>
          </a:p>
          <a:p>
            <a:pPr marL="522192" lvl="1" indent="-261096" algn="ctr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Customizable for Any Industry: With the ability to tailor features for specific sectors such as legal, education, and corporate environments, it meets diverse organizational needs.</a:t>
            </a:r>
          </a:p>
          <a:p>
            <a:pPr marL="522192" lvl="1" indent="-261096" algn="ctr">
              <a:lnSpc>
                <a:spcPts val="3386"/>
              </a:lnSpc>
              <a:spcBef>
                <a:spcPct val="0"/>
              </a:spcBef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 Savings: By reducing the reliance on manual document review, organizations can save valuable time and resources, leading to significant cost reductions.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742</Words>
  <Application>Microsoft Office PowerPoint</Application>
  <PresentationFormat>Custom</PresentationFormat>
  <Paragraphs>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Codec Pro Bold</vt:lpstr>
      <vt:lpstr>Arial</vt:lpstr>
      <vt:lpstr>League Spartan</vt:lpstr>
      <vt:lpstr>Academy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cp:lastModifiedBy>Ahmed 20210121</cp:lastModifiedBy>
  <cp:revision>3</cp:revision>
  <dcterms:created xsi:type="dcterms:W3CDTF">2006-08-16T00:00:00Z</dcterms:created>
  <dcterms:modified xsi:type="dcterms:W3CDTF">2024-11-05T15:48:01Z</dcterms:modified>
  <dc:identifier>DAGT8eeMQmc</dc:identifier>
</cp:coreProperties>
</file>